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ymurzaevmurzabek@gmail.com" initials="a" lastIdx="2" clrIdx="0">
    <p:extLst>
      <p:ext uri="{19B8F6BF-5375-455C-9EA6-DF929625EA0E}">
        <p15:presenceInfo xmlns:p15="http://schemas.microsoft.com/office/powerpoint/2012/main" userId="2f884de33b39739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6000"/>
    <a:srgbClr val="A7AB15"/>
    <a:srgbClr val="165582"/>
    <a:srgbClr val="4F475F"/>
    <a:srgbClr val="928F9E"/>
    <a:srgbClr val="726B7F"/>
    <a:srgbClr val="003F7F"/>
    <a:srgbClr val="838B9B"/>
    <a:srgbClr val="EBEEF2"/>
    <a:srgbClr val="1552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30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ru-RU"/>
              <a:t>Образец заголовка</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248727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4209186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393093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24711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ru-RU"/>
              <a:t>Образец заголовка</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FEB6C04-844F-47BC-A532-D4245ED655C5}" type="datetimeFigureOut">
              <a:rPr lang="ru-RU" smtClean="0"/>
              <a:t>27.01.2024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72602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FEB6C04-844F-47BC-A532-D4245ED655C5}" type="datetimeFigureOut">
              <a:rPr lang="ru-RU" smtClean="0"/>
              <a:t>27.01.2024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98254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4" name="Content Placeholder 3"/>
          <p:cNvSpPr>
            <a:spLocks noGrp="1"/>
          </p:cNvSpPr>
          <p:nvPr>
            <p:ph sz="half" idx="2"/>
          </p:nvPr>
        </p:nvSpPr>
        <p:spPr>
          <a:xfrm>
            <a:off x="520713" y="3905482"/>
            <a:ext cx="3198096" cy="57443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6" name="Content Placeholder 5"/>
          <p:cNvSpPr>
            <a:spLocks noGrp="1"/>
          </p:cNvSpPr>
          <p:nvPr>
            <p:ph sz="quarter" idx="4"/>
          </p:nvPr>
        </p:nvSpPr>
        <p:spPr>
          <a:xfrm>
            <a:off x="3827086" y="3905482"/>
            <a:ext cx="3213847" cy="57443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FEB6C04-844F-47BC-A532-D4245ED655C5}" type="datetimeFigureOut">
              <a:rPr lang="ru-RU" smtClean="0"/>
              <a:t>27.01.2024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1738914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FEB6C04-844F-47BC-A532-D4245ED655C5}" type="datetimeFigureOut">
              <a:rPr lang="ru-RU" smtClean="0"/>
              <a:t>27.01.2024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388907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EB6C04-844F-47BC-A532-D4245ED655C5}" type="datetimeFigureOut">
              <a:rPr lang="ru-RU" smtClean="0"/>
              <a:t>27.01.2024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58313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ru-RU"/>
              <a:t>Образец заголовка</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BFEB6C04-844F-47BC-A532-D4245ED655C5}" type="datetimeFigureOut">
              <a:rPr lang="ru-RU" smtClean="0"/>
              <a:t>27.01.2024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5384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ru-RU"/>
              <a:t>Образец заголовка</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a:t>Вставка рисунка</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BFEB6C04-844F-47BC-A532-D4245ED655C5}" type="datetimeFigureOut">
              <a:rPr lang="ru-RU" smtClean="0"/>
              <a:t>27.01.2024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6BF51062-9285-45EB-8CAB-3144C19969DF}" type="slidenum">
              <a:rPr lang="ru-RU" smtClean="0"/>
              <a:t>‹#›</a:t>
            </a:fld>
            <a:endParaRPr lang="ru-RU"/>
          </a:p>
        </p:txBody>
      </p:sp>
    </p:spTree>
    <p:extLst>
      <p:ext uri="{BB962C8B-B14F-4D97-AF65-F5344CB8AC3E}">
        <p14:creationId xmlns:p14="http://schemas.microsoft.com/office/powerpoint/2010/main" val="2312347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BFEB6C04-844F-47BC-A532-D4245ED655C5}" type="datetimeFigureOut">
              <a:rPr lang="ru-RU" smtClean="0"/>
              <a:t>27.01.2024</a:t>
            </a:fld>
            <a:endParaRPr lang="ru-RU"/>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6BF51062-9285-45EB-8CAB-3144C19969DF}" type="slidenum">
              <a:rPr lang="ru-RU" smtClean="0"/>
              <a:t>‹#›</a:t>
            </a:fld>
            <a:endParaRPr lang="ru-RU"/>
          </a:p>
        </p:txBody>
      </p:sp>
    </p:spTree>
    <p:extLst>
      <p:ext uri="{BB962C8B-B14F-4D97-AF65-F5344CB8AC3E}">
        <p14:creationId xmlns:p14="http://schemas.microsoft.com/office/powerpoint/2010/main" val="2868266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4000"/>
            <a:lum/>
          </a:blip>
          <a:srcRect/>
          <a:stretch>
            <a:fillRect l="-56000" r="-56000"/>
          </a:stretch>
        </a:blipFill>
        <a:effectLst/>
      </p:bgPr>
    </p:bg>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072455B4-EEF6-4DD2-99E1-167FEC4840D0}"/>
              </a:ext>
            </a:extLst>
          </p:cNvPr>
          <p:cNvSpPr>
            <a:spLocks noGrp="1"/>
          </p:cNvSpPr>
          <p:nvPr>
            <p:ph type="subTitle" idx="1"/>
          </p:nvPr>
        </p:nvSpPr>
        <p:spPr>
          <a:xfrm>
            <a:off x="296602" y="5967302"/>
            <a:ext cx="4005862" cy="654493"/>
          </a:xfrm>
        </p:spPr>
        <p:txBody>
          <a:bodyPr>
            <a:normAutofit/>
          </a:bodyPr>
          <a:lstStyle/>
          <a:p>
            <a:pPr algn="l"/>
            <a:r>
              <a:rPr lang="en-US" sz="1800" b="1" dirty="0">
                <a:solidFill>
                  <a:srgbClr val="FFC000"/>
                </a:solidFill>
                <a:latin typeface="Segoe UI Variable Small" pitchFamily="2" charset="0"/>
              </a:rPr>
              <a:t>Full itinerary and detailed information about the trip</a:t>
            </a:r>
            <a:endParaRPr lang="ru-RU" sz="1800" b="1" dirty="0">
              <a:solidFill>
                <a:srgbClr val="FFC000"/>
              </a:solidFill>
              <a:latin typeface="Segoe UI Variable Small" pitchFamily="2" charset="0"/>
            </a:endParaRPr>
          </a:p>
        </p:txBody>
      </p:sp>
      <p:sp>
        <p:nvSpPr>
          <p:cNvPr id="12" name="TextBox 11">
            <a:extLst>
              <a:ext uri="{FF2B5EF4-FFF2-40B4-BE49-F238E27FC236}">
                <a16:creationId xmlns:a16="http://schemas.microsoft.com/office/drawing/2014/main" id="{C3026196-6CB6-48F8-BB85-74F68A5C8D03}"/>
              </a:ext>
            </a:extLst>
          </p:cNvPr>
          <p:cNvSpPr txBox="1"/>
          <p:nvPr/>
        </p:nvSpPr>
        <p:spPr>
          <a:xfrm>
            <a:off x="296602" y="6426766"/>
            <a:ext cx="5960507" cy="1323439"/>
          </a:xfrm>
          <a:prstGeom prst="rect">
            <a:avLst/>
          </a:prstGeom>
          <a:noFill/>
        </p:spPr>
        <p:txBody>
          <a:bodyPr wrap="square" rtlCol="0">
            <a:spAutoFit/>
          </a:bodyPr>
          <a:lstStyle/>
          <a:p>
            <a:r>
              <a:rPr lang="en-US" sz="4000" b="1" dirty="0">
                <a:solidFill>
                  <a:srgbClr val="FFC000"/>
                </a:solidFill>
              </a:rPr>
              <a:t>An educational tour to the craftsman of </a:t>
            </a:r>
            <a:r>
              <a:rPr lang="en-US" sz="4000" b="1" dirty="0" err="1">
                <a:solidFill>
                  <a:srgbClr val="FFC000"/>
                </a:solidFill>
              </a:rPr>
              <a:t>Chimbay</a:t>
            </a:r>
            <a:endParaRPr lang="ru-RU" sz="4000" b="1" dirty="0">
              <a:solidFill>
                <a:srgbClr val="FFC000"/>
              </a:solidFill>
            </a:endParaRPr>
          </a:p>
        </p:txBody>
      </p:sp>
      <p:sp>
        <p:nvSpPr>
          <p:cNvPr id="15" name="Прямоугольник 14">
            <a:extLst>
              <a:ext uri="{FF2B5EF4-FFF2-40B4-BE49-F238E27FC236}">
                <a16:creationId xmlns:a16="http://schemas.microsoft.com/office/drawing/2014/main" id="{020BF9C1-3AB9-47B4-B4E8-B85E94220016}"/>
              </a:ext>
            </a:extLst>
          </p:cNvPr>
          <p:cNvSpPr/>
          <p:nvPr/>
        </p:nvSpPr>
        <p:spPr>
          <a:xfrm>
            <a:off x="296602" y="7923473"/>
            <a:ext cx="2175596" cy="307777"/>
          </a:xfrm>
          <a:prstGeom prst="rect">
            <a:avLst/>
          </a:prstGeom>
        </p:spPr>
        <p:txBody>
          <a:bodyPr wrap="square">
            <a:spAutoFit/>
          </a:bodyPr>
          <a:lstStyle/>
          <a:p>
            <a:r>
              <a:rPr lang="en-US" sz="1400" b="1" dirty="0">
                <a:solidFill>
                  <a:srgbClr val="FFC000"/>
                </a:solidFill>
                <a:latin typeface="HelveticaLTPro-Bold"/>
              </a:rPr>
              <a:t>BEST CHOICE</a:t>
            </a:r>
          </a:p>
        </p:txBody>
      </p:sp>
      <p:sp>
        <p:nvSpPr>
          <p:cNvPr id="16" name="Прямоугольник 15">
            <a:extLst>
              <a:ext uri="{FF2B5EF4-FFF2-40B4-BE49-F238E27FC236}">
                <a16:creationId xmlns:a16="http://schemas.microsoft.com/office/drawing/2014/main" id="{517FB7C6-E5C2-4399-9565-980A2F9F13A1}"/>
              </a:ext>
            </a:extLst>
          </p:cNvPr>
          <p:cNvSpPr/>
          <p:nvPr/>
        </p:nvSpPr>
        <p:spPr>
          <a:xfrm>
            <a:off x="296602" y="8187909"/>
            <a:ext cx="2175596" cy="307777"/>
          </a:xfrm>
          <a:prstGeom prst="rect">
            <a:avLst/>
          </a:prstGeom>
        </p:spPr>
        <p:txBody>
          <a:bodyPr wrap="square">
            <a:spAutoFit/>
          </a:bodyPr>
          <a:lstStyle/>
          <a:p>
            <a:r>
              <a:rPr lang="en-US" sz="1400" b="1" dirty="0">
                <a:solidFill>
                  <a:srgbClr val="FFC000"/>
                </a:solidFill>
                <a:latin typeface="HelveticaLTPro-Bold"/>
              </a:rPr>
              <a:t>BEST PRICES</a:t>
            </a:r>
          </a:p>
        </p:txBody>
      </p:sp>
      <p:sp>
        <p:nvSpPr>
          <p:cNvPr id="17" name="Прямоугольник 16">
            <a:extLst>
              <a:ext uri="{FF2B5EF4-FFF2-40B4-BE49-F238E27FC236}">
                <a16:creationId xmlns:a16="http://schemas.microsoft.com/office/drawing/2014/main" id="{F61A011A-BDE0-48C5-A8A4-8B2B4E53346D}"/>
              </a:ext>
            </a:extLst>
          </p:cNvPr>
          <p:cNvSpPr/>
          <p:nvPr/>
        </p:nvSpPr>
        <p:spPr>
          <a:xfrm>
            <a:off x="296602" y="8466476"/>
            <a:ext cx="2341970" cy="307777"/>
          </a:xfrm>
          <a:prstGeom prst="rect">
            <a:avLst/>
          </a:prstGeom>
        </p:spPr>
        <p:txBody>
          <a:bodyPr wrap="square">
            <a:spAutoFit/>
          </a:bodyPr>
          <a:lstStyle/>
          <a:p>
            <a:r>
              <a:rPr lang="en-US" sz="1400" b="1" dirty="0">
                <a:solidFill>
                  <a:srgbClr val="FFC000"/>
                </a:solidFill>
                <a:latin typeface="HelveticaLTPro-Bold"/>
              </a:rPr>
              <a:t>RELIABLE TEAM</a:t>
            </a:r>
            <a:endParaRPr lang="ru-RU" sz="1100" b="1" dirty="0">
              <a:solidFill>
                <a:srgbClr val="FFC000"/>
              </a:solidFill>
              <a:latin typeface="HelveticaLTPro-Bold"/>
            </a:endParaRPr>
          </a:p>
        </p:txBody>
      </p:sp>
      <p:pic>
        <p:nvPicPr>
          <p:cNvPr id="4" name="Рисунок 3">
            <a:extLst>
              <a:ext uri="{FF2B5EF4-FFF2-40B4-BE49-F238E27FC236}">
                <a16:creationId xmlns:a16="http://schemas.microsoft.com/office/drawing/2014/main" id="{E7942C43-FE3F-424D-9C32-330C7707A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46" y="8341797"/>
            <a:ext cx="3044555" cy="2184000"/>
          </a:xfrm>
          <a:prstGeom prst="rect">
            <a:avLst/>
          </a:prstGeom>
        </p:spPr>
      </p:pic>
      <p:pic>
        <p:nvPicPr>
          <p:cNvPr id="5" name="Рисунок 4">
            <a:extLst>
              <a:ext uri="{FF2B5EF4-FFF2-40B4-BE49-F238E27FC236}">
                <a16:creationId xmlns:a16="http://schemas.microsoft.com/office/drawing/2014/main" id="{9266F023-65FC-4326-9F62-2FA2DA056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02" y="314173"/>
            <a:ext cx="2625763" cy="654493"/>
          </a:xfrm>
          <a:prstGeom prst="rect">
            <a:avLst/>
          </a:prstGeom>
        </p:spPr>
      </p:pic>
    </p:spTree>
    <p:extLst>
      <p:ext uri="{BB962C8B-B14F-4D97-AF65-F5344CB8AC3E}">
        <p14:creationId xmlns:p14="http://schemas.microsoft.com/office/powerpoint/2010/main" val="2433339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1F2E1FD-235F-4EC1-BC71-E351CDBAE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82" y="209590"/>
            <a:ext cx="1763486" cy="597086"/>
          </a:xfrm>
          <a:prstGeom prst="rect">
            <a:avLst/>
          </a:prstGeom>
        </p:spPr>
      </p:pic>
      <p:sp>
        <p:nvSpPr>
          <p:cNvPr id="6" name="Прямоугольник 5">
            <a:extLst>
              <a:ext uri="{FF2B5EF4-FFF2-40B4-BE49-F238E27FC236}">
                <a16:creationId xmlns:a16="http://schemas.microsoft.com/office/drawing/2014/main" id="{77C2267D-E11A-43DC-9C43-3B25C94B7B75}"/>
              </a:ext>
            </a:extLst>
          </p:cNvPr>
          <p:cNvSpPr/>
          <p:nvPr/>
        </p:nvSpPr>
        <p:spPr>
          <a:xfrm>
            <a:off x="2755838" y="1640089"/>
            <a:ext cx="2047997" cy="461665"/>
          </a:xfrm>
          <a:prstGeom prst="rect">
            <a:avLst/>
          </a:prstGeom>
        </p:spPr>
        <p:txBody>
          <a:bodyPr wrap="none">
            <a:spAutoFit/>
          </a:bodyPr>
          <a:lstStyle/>
          <a:p>
            <a:r>
              <a:rPr lang="en-US" sz="2400" b="1" dirty="0">
                <a:solidFill>
                  <a:srgbClr val="2C3E50"/>
                </a:solidFill>
                <a:latin typeface="HelveticaLTPro-Bold"/>
              </a:rPr>
              <a:t>Trip itinerary</a:t>
            </a:r>
            <a:endParaRPr lang="ru-RU" sz="2400" b="1" dirty="0">
              <a:solidFill>
                <a:srgbClr val="2C3E50"/>
              </a:solidFill>
              <a:latin typeface="HelveticaLTPro-Bold"/>
            </a:endParaRPr>
          </a:p>
        </p:txBody>
      </p:sp>
      <p:sp>
        <p:nvSpPr>
          <p:cNvPr id="8" name="Прямоугольник: скругленные углы 7">
            <a:extLst>
              <a:ext uri="{FF2B5EF4-FFF2-40B4-BE49-F238E27FC236}">
                <a16:creationId xmlns:a16="http://schemas.microsoft.com/office/drawing/2014/main" id="{B7F81404-B4A4-4A1E-B93D-4EE287632EF3}"/>
              </a:ext>
            </a:extLst>
          </p:cNvPr>
          <p:cNvSpPr/>
          <p:nvPr/>
        </p:nvSpPr>
        <p:spPr>
          <a:xfrm>
            <a:off x="619957" y="7732423"/>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Duration:</a:t>
            </a:r>
          </a:p>
          <a:p>
            <a:pPr algn="ctr"/>
            <a:r>
              <a:rPr lang="ru-RU" sz="1600" b="1" dirty="0">
                <a:solidFill>
                  <a:srgbClr val="4F475F"/>
                </a:solidFill>
                <a:latin typeface="Segoe UI Variable Small" pitchFamily="2" charset="0"/>
              </a:rPr>
              <a:t>1 -</a:t>
            </a:r>
            <a:r>
              <a:rPr lang="en-US" sz="1600" b="1" dirty="0">
                <a:solidFill>
                  <a:srgbClr val="4F475F"/>
                </a:solidFill>
                <a:latin typeface="Segoe UI Variable Small" pitchFamily="2" charset="0"/>
              </a:rPr>
              <a:t> Day</a:t>
            </a:r>
            <a:endParaRPr lang="ru-RU" sz="1600" b="1" dirty="0">
              <a:solidFill>
                <a:srgbClr val="4F475F"/>
              </a:solidFill>
              <a:latin typeface="Segoe UI Variable Small" pitchFamily="2" charset="0"/>
            </a:endParaRPr>
          </a:p>
        </p:txBody>
      </p:sp>
      <p:sp>
        <p:nvSpPr>
          <p:cNvPr id="15" name="Прямоугольник: скругленные углы 14">
            <a:extLst>
              <a:ext uri="{FF2B5EF4-FFF2-40B4-BE49-F238E27FC236}">
                <a16:creationId xmlns:a16="http://schemas.microsoft.com/office/drawing/2014/main" id="{9E77306D-D151-4F7D-9FD9-D0138734E391}"/>
              </a:ext>
            </a:extLst>
          </p:cNvPr>
          <p:cNvSpPr/>
          <p:nvPr/>
        </p:nvSpPr>
        <p:spPr>
          <a:xfrm>
            <a:off x="619956" y="8680793"/>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Total distance:</a:t>
            </a:r>
          </a:p>
          <a:p>
            <a:pPr algn="ctr"/>
            <a:r>
              <a:rPr lang="en-US" sz="1600" b="1" dirty="0">
                <a:solidFill>
                  <a:srgbClr val="4F475F"/>
                </a:solidFill>
                <a:latin typeface="Segoe UI Variable Small" pitchFamily="2" charset="0"/>
              </a:rPr>
              <a:t>More than 120 km</a:t>
            </a:r>
            <a:endParaRPr lang="ru-RU" sz="1600" b="1" dirty="0">
              <a:solidFill>
                <a:srgbClr val="4F475F"/>
              </a:solidFill>
              <a:latin typeface="Segoe UI Variable Small" pitchFamily="2" charset="0"/>
            </a:endParaRPr>
          </a:p>
        </p:txBody>
      </p:sp>
      <p:sp>
        <p:nvSpPr>
          <p:cNvPr id="16" name="Прямоугольник: скругленные углы 15">
            <a:extLst>
              <a:ext uri="{FF2B5EF4-FFF2-40B4-BE49-F238E27FC236}">
                <a16:creationId xmlns:a16="http://schemas.microsoft.com/office/drawing/2014/main" id="{B1493535-CAFD-4109-88B1-3478210E563B}"/>
              </a:ext>
            </a:extLst>
          </p:cNvPr>
          <p:cNvSpPr/>
          <p:nvPr/>
        </p:nvSpPr>
        <p:spPr>
          <a:xfrm>
            <a:off x="4325470" y="7732422"/>
            <a:ext cx="2614248" cy="719782"/>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Tour season:</a:t>
            </a:r>
          </a:p>
          <a:p>
            <a:pPr algn="ctr"/>
            <a:r>
              <a:rPr lang="en-US" sz="1600" b="1" dirty="0">
                <a:solidFill>
                  <a:srgbClr val="4F475F"/>
                </a:solidFill>
                <a:latin typeface="Segoe UI Variable Small" pitchFamily="2" charset="0"/>
              </a:rPr>
              <a:t>Year-round</a:t>
            </a:r>
            <a:endParaRPr lang="ru-RU" sz="1600" b="1" dirty="0">
              <a:solidFill>
                <a:srgbClr val="4F475F"/>
              </a:solidFill>
              <a:latin typeface="Segoe UI Variable Small" pitchFamily="2" charset="0"/>
            </a:endParaRPr>
          </a:p>
        </p:txBody>
      </p:sp>
      <p:sp>
        <p:nvSpPr>
          <p:cNvPr id="17" name="Прямоугольник: скругленные углы 16">
            <a:extLst>
              <a:ext uri="{FF2B5EF4-FFF2-40B4-BE49-F238E27FC236}">
                <a16:creationId xmlns:a16="http://schemas.microsoft.com/office/drawing/2014/main" id="{59717791-03B0-4E88-BF53-9C5B4A0DDAAC}"/>
              </a:ext>
            </a:extLst>
          </p:cNvPr>
          <p:cNvSpPr/>
          <p:nvPr/>
        </p:nvSpPr>
        <p:spPr>
          <a:xfrm>
            <a:off x="4325470" y="8647792"/>
            <a:ext cx="2614249" cy="752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Meals:</a:t>
            </a:r>
          </a:p>
          <a:p>
            <a:pPr algn="ctr"/>
            <a:r>
              <a:rPr lang="en-US" sz="1600" b="1" dirty="0">
                <a:solidFill>
                  <a:srgbClr val="4F475F"/>
                </a:solidFill>
                <a:latin typeface="Segoe UI Variable Small" pitchFamily="2" charset="0"/>
              </a:rPr>
              <a:t>on request</a:t>
            </a:r>
            <a:endParaRPr lang="ru-RU" sz="1600" b="1" dirty="0">
              <a:solidFill>
                <a:srgbClr val="4F475F"/>
              </a:solidFill>
              <a:latin typeface="Segoe UI Variable Small" pitchFamily="2" charset="0"/>
            </a:endParaRPr>
          </a:p>
        </p:txBody>
      </p:sp>
      <p:sp>
        <p:nvSpPr>
          <p:cNvPr id="22" name="Прямоугольник: скругленные углы 21">
            <a:extLst>
              <a:ext uri="{FF2B5EF4-FFF2-40B4-BE49-F238E27FC236}">
                <a16:creationId xmlns:a16="http://schemas.microsoft.com/office/drawing/2014/main" id="{FD360294-A8DC-4EAE-B849-DB35D06A0EFB}"/>
              </a:ext>
            </a:extLst>
          </p:cNvPr>
          <p:cNvSpPr/>
          <p:nvPr/>
        </p:nvSpPr>
        <p:spPr>
          <a:xfrm>
            <a:off x="2472711" y="9621241"/>
            <a:ext cx="2614249" cy="719781"/>
          </a:xfrm>
          <a:prstGeom prst="roundRect">
            <a:avLst/>
          </a:prstGeom>
          <a:solidFill>
            <a:srgbClr val="EBEEF2"/>
          </a:solidFill>
          <a:ln>
            <a:solidFill>
              <a:srgbClr val="EBEE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F475F"/>
                </a:solidFill>
                <a:latin typeface="Segoe UI Variable Small" pitchFamily="2" charset="0"/>
              </a:rPr>
              <a:t>Transport:</a:t>
            </a:r>
          </a:p>
          <a:p>
            <a:pPr algn="ctr"/>
            <a:r>
              <a:rPr lang="en-US" sz="1600" b="1" dirty="0">
                <a:solidFill>
                  <a:srgbClr val="4F475F"/>
                </a:solidFill>
                <a:latin typeface="Segoe UI Variable Small" pitchFamily="2" charset="0"/>
              </a:rPr>
              <a:t>Sedan / Minibus</a:t>
            </a:r>
            <a:endParaRPr lang="ru-RU" sz="1600" b="1" dirty="0">
              <a:solidFill>
                <a:srgbClr val="4F475F"/>
              </a:solidFill>
              <a:latin typeface="Segoe UI Variable Small" pitchFamily="2" charset="0"/>
            </a:endParaRPr>
          </a:p>
        </p:txBody>
      </p:sp>
      <p:cxnSp>
        <p:nvCxnSpPr>
          <p:cNvPr id="25" name="Прямая соединительная линия 24">
            <a:extLst>
              <a:ext uri="{FF2B5EF4-FFF2-40B4-BE49-F238E27FC236}">
                <a16:creationId xmlns:a16="http://schemas.microsoft.com/office/drawing/2014/main" id="{E5F8ABF7-1A41-4826-8BD8-F10FBF3787FA}"/>
              </a:ext>
            </a:extLst>
          </p:cNvPr>
          <p:cNvCxnSpPr/>
          <p:nvPr/>
        </p:nvCxnSpPr>
        <p:spPr>
          <a:xfrm>
            <a:off x="0" y="1128304"/>
            <a:ext cx="7559675"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FD2EA645-6899-4A74-BEC3-5FB9D21FE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633" y="2209099"/>
            <a:ext cx="4552406" cy="5069985"/>
          </a:xfrm>
          <a:prstGeom prst="rect">
            <a:avLst/>
          </a:prstGeom>
        </p:spPr>
      </p:pic>
      <p:pic>
        <p:nvPicPr>
          <p:cNvPr id="11" name="Рисунок 10">
            <a:extLst>
              <a:ext uri="{FF2B5EF4-FFF2-40B4-BE49-F238E27FC236}">
                <a16:creationId xmlns:a16="http://schemas.microsoft.com/office/drawing/2014/main" id="{36867605-B8C9-45A4-AEA4-C663F3610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075" y="3979379"/>
            <a:ext cx="465601" cy="226861"/>
          </a:xfrm>
          <a:prstGeom prst="rect">
            <a:avLst/>
          </a:prstGeom>
        </p:spPr>
      </p:pic>
    </p:spTree>
    <p:extLst>
      <p:ext uri="{BB962C8B-B14F-4D97-AF65-F5344CB8AC3E}">
        <p14:creationId xmlns:p14="http://schemas.microsoft.com/office/powerpoint/2010/main" val="315112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9934783-C749-41C7-8C39-EC1F2F20D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sp>
        <p:nvSpPr>
          <p:cNvPr id="5" name="TextBox 4">
            <a:extLst>
              <a:ext uri="{FF2B5EF4-FFF2-40B4-BE49-F238E27FC236}">
                <a16:creationId xmlns:a16="http://schemas.microsoft.com/office/drawing/2014/main" id="{BEFB03D2-2551-4A88-A803-D08855A20401}"/>
              </a:ext>
            </a:extLst>
          </p:cNvPr>
          <p:cNvSpPr txBox="1"/>
          <p:nvPr/>
        </p:nvSpPr>
        <p:spPr>
          <a:xfrm>
            <a:off x="597921" y="1105126"/>
            <a:ext cx="6492240" cy="338554"/>
          </a:xfrm>
          <a:prstGeom prst="rect">
            <a:avLst/>
          </a:prstGeom>
          <a:solidFill>
            <a:srgbClr val="15527D"/>
          </a:solidFill>
        </p:spPr>
        <p:txBody>
          <a:bodyPr wrap="square" rtlCol="0">
            <a:spAutoFit/>
          </a:bodyPr>
          <a:lstStyle/>
          <a:p>
            <a:r>
              <a:rPr lang="en-US" sz="1600" dirty="0">
                <a:solidFill>
                  <a:schemeClr val="bg1"/>
                </a:solidFill>
                <a:latin typeface="Segoe UI Variable Small" pitchFamily="2" charset="0"/>
              </a:rPr>
              <a:t>Day 1: Nukus – </a:t>
            </a:r>
            <a:r>
              <a:rPr lang="en-US" sz="1600" dirty="0" err="1">
                <a:solidFill>
                  <a:schemeClr val="bg1"/>
                </a:solidFill>
                <a:latin typeface="Segoe UI Variable Small" pitchFamily="2" charset="0"/>
              </a:rPr>
              <a:t>Chimbay</a:t>
            </a:r>
            <a:r>
              <a:rPr lang="en-US" sz="1600" dirty="0">
                <a:solidFill>
                  <a:schemeClr val="bg1"/>
                </a:solidFill>
                <a:latin typeface="Segoe UI Variable Small" pitchFamily="2" charset="0"/>
              </a:rPr>
              <a:t> – Nukus</a:t>
            </a:r>
            <a:endParaRPr lang="ru-RU" sz="1600" dirty="0">
              <a:solidFill>
                <a:schemeClr val="bg1"/>
              </a:solidFill>
              <a:latin typeface="Segoe UI Variable Small" pitchFamily="2" charset="0"/>
            </a:endParaRPr>
          </a:p>
        </p:txBody>
      </p:sp>
      <p:sp>
        <p:nvSpPr>
          <p:cNvPr id="15" name="Прямоугольник 14">
            <a:extLst>
              <a:ext uri="{FF2B5EF4-FFF2-40B4-BE49-F238E27FC236}">
                <a16:creationId xmlns:a16="http://schemas.microsoft.com/office/drawing/2014/main" id="{CFDDBFC6-F7F5-4E6F-AD4B-3FE32E3A94DB}"/>
              </a:ext>
            </a:extLst>
          </p:cNvPr>
          <p:cNvSpPr/>
          <p:nvPr/>
        </p:nvSpPr>
        <p:spPr>
          <a:xfrm>
            <a:off x="493077" y="2258740"/>
            <a:ext cx="6573519" cy="8094524"/>
          </a:xfrm>
          <a:prstGeom prst="rect">
            <a:avLst/>
          </a:prstGeom>
        </p:spPr>
        <p:txBody>
          <a:bodyPr wrap="square">
            <a:spAutoFit/>
          </a:bodyPr>
          <a:lstStyle/>
          <a:p>
            <a:pPr algn="just"/>
            <a:r>
              <a:rPr lang="en-US" sz="1300" dirty="0" err="1">
                <a:solidFill>
                  <a:srgbClr val="4F475F"/>
                </a:solidFill>
                <a:latin typeface="Segoe UI Variable Small" pitchFamily="2" charset="0"/>
              </a:rPr>
              <a:t>Chimbay</a:t>
            </a:r>
            <a:r>
              <a:rPr lang="en-US" sz="1300" dirty="0">
                <a:solidFill>
                  <a:srgbClr val="4F475F"/>
                </a:solidFill>
                <a:latin typeface="Segoe UI Variable Small" pitchFamily="2" charset="0"/>
              </a:rPr>
              <a:t> has been one of the largest shopping centers since the Middle Ages, where craft workshops were concentrated, each of which is like a separate page of great history. To date, modern artisans of </a:t>
            </a:r>
            <a:r>
              <a:rPr lang="en-US" sz="1300" dirty="0" err="1">
                <a:solidFill>
                  <a:srgbClr val="4F475F"/>
                </a:solidFill>
                <a:latin typeface="Segoe UI Variable Small" pitchFamily="2" charset="0"/>
              </a:rPr>
              <a:t>Chimbay</a:t>
            </a:r>
            <a:r>
              <a:rPr lang="en-US" sz="1300" dirty="0">
                <a:solidFill>
                  <a:srgbClr val="4F475F"/>
                </a:solidFill>
                <a:latin typeface="Segoe UI Variable Small" pitchFamily="2" charset="0"/>
              </a:rPr>
              <a:t>\y are reviving the forgotten crafts of the </a:t>
            </a:r>
            <a:r>
              <a:rPr lang="en-US" sz="1300" dirty="0" err="1">
                <a:solidFill>
                  <a:srgbClr val="4F475F"/>
                </a:solidFill>
                <a:latin typeface="Segoe UI Variable Small" pitchFamily="2" charset="0"/>
              </a:rPr>
              <a:t>Karakalpaks</a:t>
            </a:r>
            <a:r>
              <a:rPr lang="en-US" sz="1300" dirty="0">
                <a:solidFill>
                  <a:srgbClr val="4F475F"/>
                </a:solidFill>
                <a:latin typeface="Segoe UI Variable Small" pitchFamily="2" charset="0"/>
              </a:rPr>
              <a:t>. One of the brightest gems of this amazing corner is Topi aul, a real paradise for connoisseurs of authenticity. Here, among the authentic Karakalpak houses with flat roofs, time seems to stop.</a:t>
            </a:r>
          </a:p>
          <a:p>
            <a:pPr algn="just"/>
            <a:r>
              <a:rPr lang="en-US" sz="1300" dirty="0">
                <a:solidFill>
                  <a:srgbClr val="4F475F"/>
                </a:solidFill>
                <a:latin typeface="Segoe UI Variable Small" pitchFamily="2" charset="0"/>
              </a:rPr>
              <a:t>Topi aul is located near the waters of the canal, where reeds grow, which is used in handicrafts and is a real ark of traditions.</a:t>
            </a:r>
          </a:p>
          <a:p>
            <a:pPr algn="just"/>
            <a:endParaRPr lang="en-US" sz="1300" dirty="0">
              <a:solidFill>
                <a:srgbClr val="4F475F"/>
              </a:solidFill>
              <a:latin typeface="Segoe UI Variable Small" pitchFamily="2" charset="0"/>
            </a:endParaRPr>
          </a:p>
          <a:p>
            <a:pPr algn="just"/>
            <a:r>
              <a:rPr lang="en-US" sz="1300" dirty="0">
                <a:solidFill>
                  <a:srgbClr val="4F475F"/>
                </a:solidFill>
                <a:latin typeface="Segoe UI Variable Small" pitchFamily="2" charset="0"/>
              </a:rPr>
              <a:t>Here, the residents, being the real keepers of the national heritage, are masterfully engaged in harvesting reeds and creating unique reed mats, known as </a:t>
            </a:r>
            <a:r>
              <a:rPr lang="en-US" sz="1300" dirty="0" err="1">
                <a:solidFill>
                  <a:srgbClr val="4F475F"/>
                </a:solidFill>
                <a:latin typeface="Segoe UI Variable Small" pitchFamily="2" charset="0"/>
              </a:rPr>
              <a:t>shi</a:t>
            </a:r>
            <a:r>
              <a:rPr lang="en-US" sz="1300" dirty="0">
                <a:solidFill>
                  <a:srgbClr val="4F475F"/>
                </a:solidFill>
                <a:latin typeface="Segoe UI Variable Small" pitchFamily="2" charset="0"/>
              </a:rPr>
              <a:t>. But what about a master class on bread preparation (</a:t>
            </a:r>
            <a:r>
              <a:rPr lang="en-US" sz="1300" dirty="0" err="1">
                <a:solidFill>
                  <a:srgbClr val="4F475F"/>
                </a:solidFill>
                <a:latin typeface="Segoe UI Variable Small" pitchFamily="2" charset="0"/>
              </a:rPr>
              <a:t>shorek</a:t>
            </a:r>
            <a:r>
              <a:rPr lang="en-US" sz="1300" dirty="0">
                <a:solidFill>
                  <a:srgbClr val="4F475F"/>
                </a:solidFill>
                <a:latin typeface="Segoe UI Variable Small" pitchFamily="2" charset="0"/>
              </a:rPr>
              <a:t> and tan nan), a </a:t>
            </a:r>
            <a:r>
              <a:rPr lang="en-US" sz="1300" dirty="0" err="1">
                <a:solidFill>
                  <a:srgbClr val="4F475F"/>
                </a:solidFill>
                <a:latin typeface="Segoe UI Variable Small" pitchFamily="2" charset="0"/>
              </a:rPr>
              <a:t>juery</a:t>
            </a:r>
            <a:r>
              <a:rPr lang="en-US" sz="1300" dirty="0">
                <a:solidFill>
                  <a:srgbClr val="4F475F"/>
                </a:solidFill>
                <a:latin typeface="Segoe UI Variable Small" pitchFamily="2" charset="0"/>
              </a:rPr>
              <a:t> </a:t>
            </a:r>
            <a:r>
              <a:rPr lang="en-US" sz="1300" dirty="0" err="1">
                <a:solidFill>
                  <a:srgbClr val="4F475F"/>
                </a:solidFill>
                <a:latin typeface="Segoe UI Variable Small" pitchFamily="2" charset="0"/>
              </a:rPr>
              <a:t>gurtuk</a:t>
            </a:r>
            <a:r>
              <a:rPr lang="en-US" sz="1300" dirty="0">
                <a:solidFill>
                  <a:srgbClr val="4F475F"/>
                </a:solidFill>
                <a:latin typeface="Segoe UI Variable Small" pitchFamily="2" charset="0"/>
              </a:rPr>
              <a:t> made of sugar flour and delicious </a:t>
            </a:r>
            <a:r>
              <a:rPr lang="en-US" sz="1300" dirty="0" err="1">
                <a:solidFill>
                  <a:srgbClr val="4F475F"/>
                </a:solidFill>
                <a:latin typeface="Segoe UI Variable Small" pitchFamily="2" charset="0"/>
              </a:rPr>
              <a:t>baursaks</a:t>
            </a:r>
            <a:r>
              <a:rPr lang="en-US" sz="1300" dirty="0">
                <a:solidFill>
                  <a:srgbClr val="4F475F"/>
                </a:solidFill>
                <a:latin typeface="Segoe UI Variable Small" pitchFamily="2" charset="0"/>
              </a:rPr>
              <a:t> (fried bread in butter), which will immerse you in the atmosphere of real Karakalpak hospitality.</a:t>
            </a:r>
          </a:p>
          <a:p>
            <a:pPr algn="just"/>
            <a:r>
              <a:rPr lang="en-US" sz="1300" dirty="0">
                <a:solidFill>
                  <a:srgbClr val="4F475F"/>
                </a:solidFill>
                <a:latin typeface="Segoe UI Variable Small" pitchFamily="2" charset="0"/>
              </a:rPr>
              <a:t>Next, in </a:t>
            </a:r>
            <a:r>
              <a:rPr lang="en-US" sz="1300" dirty="0" err="1">
                <a:solidFill>
                  <a:srgbClr val="4F475F"/>
                </a:solidFill>
                <a:latin typeface="Segoe UI Variable Small" pitchFamily="2" charset="0"/>
              </a:rPr>
              <a:t>Uishi's</a:t>
            </a:r>
            <a:r>
              <a:rPr lang="en-US" sz="1300" dirty="0">
                <a:solidFill>
                  <a:srgbClr val="4F475F"/>
                </a:solidFill>
                <a:latin typeface="Segoe UI Variable Small" pitchFamily="2" charset="0"/>
              </a:rPr>
              <a:t> workshop, you will discover the secrets of creating the Karakalpak yurt. The details for these amazing buildings are still made on antique artisanal machines that pass the craftsmanship from generation to generation. Here, on the same artisanal machine, talented carpet makers create carpet strips, decorating the skeleton of the yurt and creating a unique interior.</a:t>
            </a:r>
          </a:p>
          <a:p>
            <a:pPr algn="just"/>
            <a:endParaRPr lang="en-US" sz="1300" dirty="0">
              <a:solidFill>
                <a:srgbClr val="4F475F"/>
              </a:solidFill>
              <a:latin typeface="Segoe UI Variable Small" pitchFamily="2" charset="0"/>
            </a:endParaRPr>
          </a:p>
          <a:p>
            <a:pPr algn="just"/>
            <a:r>
              <a:rPr lang="en-US" sz="1300" dirty="0">
                <a:solidFill>
                  <a:srgbClr val="4F475F"/>
                </a:solidFill>
                <a:latin typeface="Segoe UI Variable Small" pitchFamily="2" charset="0"/>
              </a:rPr>
              <a:t>09:00 10:00 Meeting with the driver at the specified location and transfer from Nukus to the </a:t>
            </a:r>
            <a:r>
              <a:rPr lang="en-US" sz="1300" dirty="0" err="1">
                <a:solidFill>
                  <a:srgbClr val="4F475F"/>
                </a:solidFill>
                <a:latin typeface="Segoe UI Variable Small" pitchFamily="2" charset="0"/>
              </a:rPr>
              <a:t>Chimbay</a:t>
            </a:r>
            <a:r>
              <a:rPr lang="en-US" sz="1300" dirty="0">
                <a:solidFill>
                  <a:srgbClr val="4F475F"/>
                </a:solidFill>
                <a:latin typeface="Segoe UI Variable Small" pitchFamily="2" charset="0"/>
              </a:rPr>
              <a:t> district.</a:t>
            </a:r>
          </a:p>
          <a:p>
            <a:pPr algn="just"/>
            <a:r>
              <a:rPr lang="en-US" sz="1300" dirty="0">
                <a:solidFill>
                  <a:srgbClr val="4F475F"/>
                </a:solidFill>
                <a:latin typeface="Segoe UI Variable Small" pitchFamily="2" charset="0"/>
              </a:rPr>
              <a:t>10:00-11:00 Visit to a hospitable family who will reveal to you the secrets of the methods of creating traditional </a:t>
            </a:r>
            <a:r>
              <a:rPr lang="en-US" sz="1300" dirty="0" err="1">
                <a:solidFill>
                  <a:srgbClr val="4F475F"/>
                </a:solidFill>
                <a:latin typeface="Segoe UI Variable Small" pitchFamily="2" charset="0"/>
              </a:rPr>
              <a:t>shi'a</a:t>
            </a:r>
            <a:r>
              <a:rPr lang="en-US" sz="1300" dirty="0">
                <a:solidFill>
                  <a:srgbClr val="4F475F"/>
                </a:solidFill>
                <a:latin typeface="Segoe UI Variable Small" pitchFamily="2" charset="0"/>
              </a:rPr>
              <a:t> (reed mats). This master class will be a unique experience in which every tourist will want to participate in the creative process.</a:t>
            </a:r>
          </a:p>
          <a:p>
            <a:pPr algn="just"/>
            <a:r>
              <a:rPr lang="en-US" sz="1300" dirty="0">
                <a:solidFill>
                  <a:srgbClr val="4F475F"/>
                </a:solidFill>
                <a:latin typeface="Segoe UI Variable Small" pitchFamily="2" charset="0"/>
              </a:rPr>
              <a:t>11:00-13:00 Master class of Karakalpak traditional dishes: in an authentic manner. Every tourist can participate in the preparation of </a:t>
            </a:r>
            <a:r>
              <a:rPr lang="en-US" sz="1300" dirty="0" err="1">
                <a:solidFill>
                  <a:srgbClr val="4F475F"/>
                </a:solidFill>
                <a:latin typeface="Segoe UI Variable Small" pitchFamily="2" charset="0"/>
              </a:rPr>
              <a:t>baursaks</a:t>
            </a:r>
            <a:r>
              <a:rPr lang="en-US" sz="1300" dirty="0">
                <a:solidFill>
                  <a:srgbClr val="4F475F"/>
                </a:solidFill>
                <a:latin typeface="Segoe UI Variable Small" pitchFamily="2" charset="0"/>
              </a:rPr>
              <a:t> (doughnuts from pastry), a hot dish of </a:t>
            </a:r>
            <a:r>
              <a:rPr lang="en-US" sz="1300" dirty="0" err="1">
                <a:solidFill>
                  <a:srgbClr val="4F475F"/>
                </a:solidFill>
                <a:latin typeface="Segoe UI Variable Small" pitchFamily="2" charset="0"/>
              </a:rPr>
              <a:t>Zhugyry</a:t>
            </a:r>
            <a:r>
              <a:rPr lang="en-US" sz="1300" dirty="0">
                <a:solidFill>
                  <a:srgbClr val="4F475F"/>
                </a:solidFill>
                <a:latin typeface="Segoe UI Variable Small" pitchFamily="2" charset="0"/>
              </a:rPr>
              <a:t> </a:t>
            </a:r>
            <a:r>
              <a:rPr lang="en-US" sz="1300" dirty="0" err="1">
                <a:solidFill>
                  <a:srgbClr val="4F475F"/>
                </a:solidFill>
                <a:latin typeface="Segoe UI Variable Small" pitchFamily="2" charset="0"/>
              </a:rPr>
              <a:t>kurduk</a:t>
            </a:r>
            <a:r>
              <a:rPr lang="en-US" sz="1300" dirty="0">
                <a:solidFill>
                  <a:srgbClr val="4F475F"/>
                </a:solidFill>
                <a:latin typeface="Segoe UI Variable Small" pitchFamily="2" charset="0"/>
              </a:rPr>
              <a:t> (</a:t>
            </a:r>
            <a:r>
              <a:rPr lang="en-US" sz="1300" dirty="0" err="1">
                <a:solidFill>
                  <a:srgbClr val="4F475F"/>
                </a:solidFill>
                <a:latin typeface="Segoe UI Variable Small" pitchFamily="2" charset="0"/>
              </a:rPr>
              <a:t>tk</a:t>
            </a:r>
            <a:r>
              <a:rPr lang="en-US" sz="1300" dirty="0">
                <a:solidFill>
                  <a:srgbClr val="4F475F"/>
                </a:solidFill>
                <a:latin typeface="Segoe UI Variable Small" pitchFamily="2" charset="0"/>
              </a:rPr>
              <a:t> flour Sogo) embodying cultural values.</a:t>
            </a:r>
          </a:p>
          <a:p>
            <a:pPr algn="just"/>
            <a:r>
              <a:rPr lang="en-US" sz="1300" dirty="0">
                <a:solidFill>
                  <a:srgbClr val="4F475F"/>
                </a:solidFill>
                <a:latin typeface="Segoe UI Variable Small" pitchFamily="2" charset="0"/>
              </a:rPr>
              <a:t>13:00-14:00 - Lunch in an authentic setting, where each dish carries the legacy of history.</a:t>
            </a:r>
          </a:p>
          <a:p>
            <a:pPr algn="just"/>
            <a:r>
              <a:rPr lang="en-US" sz="1300" dirty="0">
                <a:solidFill>
                  <a:srgbClr val="4F475F"/>
                </a:solidFill>
                <a:latin typeface="Segoe UI Variable Small" pitchFamily="2" charset="0"/>
              </a:rPr>
              <a:t>14:00-14:40 – Visit to some authentic villages of </a:t>
            </a:r>
            <a:r>
              <a:rPr lang="en-US" sz="1300" dirty="0" err="1">
                <a:solidFill>
                  <a:srgbClr val="4F475F"/>
                </a:solidFill>
                <a:latin typeface="Segoe UI Variable Small" pitchFamily="2" charset="0"/>
              </a:rPr>
              <a:t>Chimbay</a:t>
            </a:r>
            <a:r>
              <a:rPr lang="en-US" sz="1300" dirty="0">
                <a:solidFill>
                  <a:srgbClr val="4F475F"/>
                </a:solidFill>
                <a:latin typeface="Segoe UI Variable Small" pitchFamily="2" charset="0"/>
              </a:rPr>
              <a:t>.</a:t>
            </a:r>
          </a:p>
          <a:p>
            <a:pPr algn="just"/>
            <a:r>
              <a:rPr lang="en-US" sz="1300" dirty="0">
                <a:solidFill>
                  <a:srgbClr val="4F475F"/>
                </a:solidFill>
                <a:latin typeface="Segoe UI Variable Small" pitchFamily="2" charset="0"/>
              </a:rPr>
              <a:t>14:40-16:20 – Visit to the workshop of </a:t>
            </a:r>
            <a:r>
              <a:rPr lang="en-US" sz="1300" dirty="0" err="1">
                <a:solidFill>
                  <a:srgbClr val="4F475F"/>
                </a:solidFill>
                <a:latin typeface="Segoe UI Variable Small" pitchFamily="2" charset="0"/>
              </a:rPr>
              <a:t>Uishi</a:t>
            </a:r>
            <a:r>
              <a:rPr lang="en-US" sz="1300" dirty="0">
                <a:solidFill>
                  <a:srgbClr val="4F475F"/>
                </a:solidFill>
                <a:latin typeface="Segoe UI Variable Small" pitchFamily="2" charset="0"/>
              </a:rPr>
              <a:t> (a yurt craftsman). You will get acquainted with the details that embody traditions from a long time ago, and you can even try your hand at creating something unique.</a:t>
            </a:r>
          </a:p>
          <a:p>
            <a:pPr algn="just"/>
            <a:r>
              <a:rPr lang="en-US" sz="1300" dirty="0">
                <a:solidFill>
                  <a:srgbClr val="4F475F"/>
                </a:solidFill>
                <a:latin typeface="Segoe UI Variable Small" pitchFamily="2" charset="0"/>
              </a:rPr>
              <a:t>16:25-17:25 – Visit to the artisans, who turn every carpet from a distance into a work of art. These are the stripes for the decorations of yurts, which reflect the national flavor of the Karakalpak heritage.</a:t>
            </a:r>
          </a:p>
          <a:p>
            <a:pPr algn="just"/>
            <a:r>
              <a:rPr lang="en-US" sz="1300" dirty="0">
                <a:solidFill>
                  <a:srgbClr val="4F475F"/>
                </a:solidFill>
                <a:latin typeface="Segoe UI Variable Small" pitchFamily="2" charset="0"/>
              </a:rPr>
              <a:t>17:15-18:00 - At the end of an exciting day full of creativity and discoveries, you will return to Nukus, but a piece of warmth and harmony of this unique cultural journey will forever remain in your hearts.</a:t>
            </a:r>
          </a:p>
        </p:txBody>
      </p:sp>
      <p:cxnSp>
        <p:nvCxnSpPr>
          <p:cNvPr id="22" name="Прямая соединительная линия 21">
            <a:extLst>
              <a:ext uri="{FF2B5EF4-FFF2-40B4-BE49-F238E27FC236}">
                <a16:creationId xmlns:a16="http://schemas.microsoft.com/office/drawing/2014/main" id="{E0EBBD28-2420-4C66-AB22-2B1D50E98013}"/>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Прямоугольник: скругленные углы 12">
            <a:extLst>
              <a:ext uri="{FF2B5EF4-FFF2-40B4-BE49-F238E27FC236}">
                <a16:creationId xmlns:a16="http://schemas.microsoft.com/office/drawing/2014/main" id="{B2DFA4B6-3515-4CD9-B622-39A4C065AF11}"/>
              </a:ext>
            </a:extLst>
          </p:cNvPr>
          <p:cNvSpPr/>
          <p:nvPr/>
        </p:nvSpPr>
        <p:spPr>
          <a:xfrm>
            <a:off x="557283" y="1547682"/>
            <a:ext cx="6492240" cy="670598"/>
          </a:xfrm>
          <a:prstGeom prst="roundRect">
            <a:avLst/>
          </a:prstGeom>
          <a:solidFill>
            <a:srgbClr val="EBEE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4F475F"/>
                </a:solidFill>
              </a:rPr>
              <a:t>Start point:</a:t>
            </a:r>
            <a:endParaRPr lang="ru-RU" dirty="0">
              <a:solidFill>
                <a:srgbClr val="4F475F"/>
              </a:solidFill>
            </a:endParaRPr>
          </a:p>
        </p:txBody>
      </p:sp>
      <p:pic>
        <p:nvPicPr>
          <p:cNvPr id="16" name="Рисунок 15">
            <a:extLst>
              <a:ext uri="{FF2B5EF4-FFF2-40B4-BE49-F238E27FC236}">
                <a16:creationId xmlns:a16="http://schemas.microsoft.com/office/drawing/2014/main" id="{A911A7E2-7927-4377-8BAB-5C39DBC30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13995" y="1861835"/>
            <a:ext cx="128361" cy="207714"/>
          </a:xfrm>
          <a:prstGeom prst="rect">
            <a:avLst/>
          </a:prstGeom>
        </p:spPr>
      </p:pic>
      <p:sp>
        <p:nvSpPr>
          <p:cNvPr id="18" name="TextBox 17">
            <a:extLst>
              <a:ext uri="{FF2B5EF4-FFF2-40B4-BE49-F238E27FC236}">
                <a16:creationId xmlns:a16="http://schemas.microsoft.com/office/drawing/2014/main" id="{E27D4CE6-F044-40D5-ACA4-321EB74B52C9}"/>
              </a:ext>
            </a:extLst>
          </p:cNvPr>
          <p:cNvSpPr txBox="1"/>
          <p:nvPr/>
        </p:nvSpPr>
        <p:spPr>
          <a:xfrm>
            <a:off x="2177044" y="1821375"/>
            <a:ext cx="3937468" cy="307777"/>
          </a:xfrm>
          <a:prstGeom prst="rect">
            <a:avLst/>
          </a:prstGeom>
          <a:noFill/>
        </p:spPr>
        <p:txBody>
          <a:bodyPr wrap="square" rtlCol="0">
            <a:spAutoFit/>
          </a:bodyPr>
          <a:lstStyle/>
          <a:p>
            <a:r>
              <a:rPr lang="en-US" sz="1400" dirty="0">
                <a:solidFill>
                  <a:srgbClr val="4F475F"/>
                </a:solidFill>
              </a:rPr>
              <a:t>Nukus city (Railway Station, Airport, Hotel, etc.)</a:t>
            </a:r>
            <a:endParaRPr lang="ru-RU" sz="1400" dirty="0">
              <a:solidFill>
                <a:srgbClr val="4F475F"/>
              </a:solidFill>
            </a:endParaRPr>
          </a:p>
        </p:txBody>
      </p:sp>
    </p:spTree>
    <p:extLst>
      <p:ext uri="{BB962C8B-B14F-4D97-AF65-F5344CB8AC3E}">
        <p14:creationId xmlns:p14="http://schemas.microsoft.com/office/powerpoint/2010/main" val="1815260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A4720B9-ECF8-420F-8874-F3E55221E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cxnSp>
        <p:nvCxnSpPr>
          <p:cNvPr id="5" name="Прямая соединительная линия 4">
            <a:extLst>
              <a:ext uri="{FF2B5EF4-FFF2-40B4-BE49-F238E27FC236}">
                <a16:creationId xmlns:a16="http://schemas.microsoft.com/office/drawing/2014/main" id="{996B0553-9A17-460D-8698-761690F56384}"/>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3884E315-E151-462F-A90E-1BF2D0833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4406"/>
            <a:ext cx="4561923" cy="2566082"/>
          </a:xfrm>
          <a:prstGeom prst="rect">
            <a:avLst/>
          </a:prstGeom>
        </p:spPr>
      </p:pic>
      <p:pic>
        <p:nvPicPr>
          <p:cNvPr id="10" name="Рисунок 9">
            <a:extLst>
              <a:ext uri="{FF2B5EF4-FFF2-40B4-BE49-F238E27FC236}">
                <a16:creationId xmlns:a16="http://schemas.microsoft.com/office/drawing/2014/main" id="{E156D1AD-8ED4-4B42-BD7D-AAB531C75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60488"/>
            <a:ext cx="4561923" cy="3038312"/>
          </a:xfrm>
          <a:prstGeom prst="rect">
            <a:avLst/>
          </a:prstGeom>
        </p:spPr>
      </p:pic>
      <p:pic>
        <p:nvPicPr>
          <p:cNvPr id="11" name="Рисунок 10">
            <a:extLst>
              <a:ext uri="{FF2B5EF4-FFF2-40B4-BE49-F238E27FC236}">
                <a16:creationId xmlns:a16="http://schemas.microsoft.com/office/drawing/2014/main" id="{1B97DF4A-F0AF-4E4F-AAB2-945259D6EC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923" y="5492506"/>
            <a:ext cx="2997752" cy="4735709"/>
          </a:xfrm>
          <a:prstGeom prst="rect">
            <a:avLst/>
          </a:prstGeom>
        </p:spPr>
      </p:pic>
      <p:pic>
        <p:nvPicPr>
          <p:cNvPr id="15" name="Рисунок 14">
            <a:extLst>
              <a:ext uri="{FF2B5EF4-FFF2-40B4-BE49-F238E27FC236}">
                <a16:creationId xmlns:a16="http://schemas.microsoft.com/office/drawing/2014/main" id="{A5138103-8810-4DCB-86AF-E9CB37D02C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1923" y="1194406"/>
            <a:ext cx="2997752" cy="4298100"/>
          </a:xfrm>
          <a:prstGeom prst="rect">
            <a:avLst/>
          </a:prstGeom>
        </p:spPr>
      </p:pic>
      <p:pic>
        <p:nvPicPr>
          <p:cNvPr id="17" name="Рисунок 16">
            <a:extLst>
              <a:ext uri="{FF2B5EF4-FFF2-40B4-BE49-F238E27FC236}">
                <a16:creationId xmlns:a16="http://schemas.microsoft.com/office/drawing/2014/main" id="{5DED879A-071E-47BD-AA85-14C9BE957B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772364"/>
            <a:ext cx="4563234" cy="3919449"/>
          </a:xfrm>
          <a:prstGeom prst="rect">
            <a:avLst/>
          </a:prstGeom>
        </p:spPr>
      </p:pic>
      <p:pic>
        <p:nvPicPr>
          <p:cNvPr id="19" name="Рисунок 18">
            <a:extLst>
              <a:ext uri="{FF2B5EF4-FFF2-40B4-BE49-F238E27FC236}">
                <a16:creationId xmlns:a16="http://schemas.microsoft.com/office/drawing/2014/main" id="{65DA18E4-C745-4126-A846-4E10080329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1923" y="8551028"/>
            <a:ext cx="2997752" cy="2140785"/>
          </a:xfrm>
          <a:prstGeom prst="rect">
            <a:avLst/>
          </a:prstGeom>
        </p:spPr>
      </p:pic>
    </p:spTree>
    <p:extLst>
      <p:ext uri="{BB962C8B-B14F-4D97-AF65-F5344CB8AC3E}">
        <p14:creationId xmlns:p14="http://schemas.microsoft.com/office/powerpoint/2010/main" val="2867522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1239AE81-A77A-4221-9B20-B9E725DFA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 y="209590"/>
            <a:ext cx="1763486" cy="597086"/>
          </a:xfrm>
          <a:prstGeom prst="rect">
            <a:avLst/>
          </a:prstGeom>
        </p:spPr>
      </p:pic>
      <p:cxnSp>
        <p:nvCxnSpPr>
          <p:cNvPr id="11" name="Прямая соединительная линия 10">
            <a:extLst>
              <a:ext uri="{FF2B5EF4-FFF2-40B4-BE49-F238E27FC236}">
                <a16:creationId xmlns:a16="http://schemas.microsoft.com/office/drawing/2014/main" id="{82FF8708-F6A5-4783-9D44-710E79A8A642}"/>
              </a:ext>
            </a:extLst>
          </p:cNvPr>
          <p:cNvCxnSpPr/>
          <p:nvPr/>
        </p:nvCxnSpPr>
        <p:spPr>
          <a:xfrm>
            <a:off x="0" y="972094"/>
            <a:ext cx="7559675"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Рисунок 17">
            <a:extLst>
              <a:ext uri="{FF2B5EF4-FFF2-40B4-BE49-F238E27FC236}">
                <a16:creationId xmlns:a16="http://schemas.microsoft.com/office/drawing/2014/main" id="{A3757A20-8216-4DA3-B2C5-66C1DD997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570" y="7798376"/>
            <a:ext cx="4475105" cy="2856206"/>
          </a:xfrm>
          <a:prstGeom prst="rect">
            <a:avLst/>
          </a:prstGeom>
        </p:spPr>
      </p:pic>
      <p:pic>
        <p:nvPicPr>
          <p:cNvPr id="19" name="Рисунок 18">
            <a:extLst>
              <a:ext uri="{FF2B5EF4-FFF2-40B4-BE49-F238E27FC236}">
                <a16:creationId xmlns:a16="http://schemas.microsoft.com/office/drawing/2014/main" id="{17E1EE80-6B30-4C01-9582-32379D4FC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2989"/>
            <a:ext cx="3779837" cy="2699881"/>
          </a:xfrm>
          <a:prstGeom prst="rect">
            <a:avLst/>
          </a:prstGeom>
        </p:spPr>
      </p:pic>
      <p:pic>
        <p:nvPicPr>
          <p:cNvPr id="20" name="Рисунок 19">
            <a:extLst>
              <a:ext uri="{FF2B5EF4-FFF2-40B4-BE49-F238E27FC236}">
                <a16:creationId xmlns:a16="http://schemas.microsoft.com/office/drawing/2014/main" id="{CA1B8396-35E9-4428-80C6-36A143E5A6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838" y="1492990"/>
            <a:ext cx="3779838" cy="2699885"/>
          </a:xfrm>
          <a:prstGeom prst="rect">
            <a:avLst/>
          </a:prstGeom>
        </p:spPr>
      </p:pic>
      <p:pic>
        <p:nvPicPr>
          <p:cNvPr id="21" name="Рисунок 20">
            <a:extLst>
              <a:ext uri="{FF2B5EF4-FFF2-40B4-BE49-F238E27FC236}">
                <a16:creationId xmlns:a16="http://schemas.microsoft.com/office/drawing/2014/main" id="{877E72F7-7D81-4822-BB52-0825331EF7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5437" y="4192875"/>
            <a:ext cx="2704238" cy="3605651"/>
          </a:xfrm>
          <a:prstGeom prst="rect">
            <a:avLst/>
          </a:prstGeom>
        </p:spPr>
      </p:pic>
      <p:pic>
        <p:nvPicPr>
          <p:cNvPr id="22" name="Рисунок 21">
            <a:extLst>
              <a:ext uri="{FF2B5EF4-FFF2-40B4-BE49-F238E27FC236}">
                <a16:creationId xmlns:a16="http://schemas.microsoft.com/office/drawing/2014/main" id="{C1B3BA72-2DD8-4778-9A73-F0F6886C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92876"/>
            <a:ext cx="4883648" cy="3605650"/>
          </a:xfrm>
          <a:prstGeom prst="rect">
            <a:avLst/>
          </a:prstGeom>
        </p:spPr>
      </p:pic>
      <p:pic>
        <p:nvPicPr>
          <p:cNvPr id="23" name="Рисунок 22">
            <a:extLst>
              <a:ext uri="{FF2B5EF4-FFF2-40B4-BE49-F238E27FC236}">
                <a16:creationId xmlns:a16="http://schemas.microsoft.com/office/drawing/2014/main" id="{2639AE43-0B45-4D8E-95F0-8DAFAD3708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3811" y="7798376"/>
            <a:ext cx="3779838" cy="2856206"/>
          </a:xfrm>
          <a:prstGeom prst="rect">
            <a:avLst/>
          </a:prstGeom>
        </p:spPr>
      </p:pic>
      <p:pic>
        <p:nvPicPr>
          <p:cNvPr id="24" name="Рисунок 23">
            <a:extLst>
              <a:ext uri="{FF2B5EF4-FFF2-40B4-BE49-F238E27FC236}">
                <a16:creationId xmlns:a16="http://schemas.microsoft.com/office/drawing/2014/main" id="{BE09F382-B8F9-4754-A580-B34A9CBA90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7798526"/>
            <a:ext cx="2325189" cy="2905879"/>
          </a:xfrm>
          <a:prstGeom prst="rect">
            <a:avLst/>
          </a:prstGeom>
        </p:spPr>
      </p:pic>
    </p:spTree>
    <p:extLst>
      <p:ext uri="{BB962C8B-B14F-4D97-AF65-F5344CB8AC3E}">
        <p14:creationId xmlns:p14="http://schemas.microsoft.com/office/powerpoint/2010/main" val="4083638650"/>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991</TotalTime>
  <Words>580</Words>
  <Application>Microsoft Office PowerPoint</Application>
  <PresentationFormat>Произвольный</PresentationFormat>
  <Paragraphs>33</Paragraphs>
  <Slides>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vt:i4>
      </vt:variant>
    </vt:vector>
  </HeadingPairs>
  <TitlesOfParts>
    <vt:vector size="11" baseType="lpstr">
      <vt:lpstr>Arial</vt:lpstr>
      <vt:lpstr>Calibri</vt:lpstr>
      <vt:lpstr>Calibri Light</vt:lpstr>
      <vt:lpstr>HelveticaLTPro-Bold</vt:lpstr>
      <vt:lpstr>Segoe UI Variable Small</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aymurzaevmurzabek@gmail.com</dc:creator>
  <cp:lastModifiedBy>Мырзабек Аймурзаев</cp:lastModifiedBy>
  <cp:revision>31</cp:revision>
  <dcterms:created xsi:type="dcterms:W3CDTF">2023-11-24T09:24:12Z</dcterms:created>
  <dcterms:modified xsi:type="dcterms:W3CDTF">2024-01-27T11:04:14Z</dcterms:modified>
</cp:coreProperties>
</file>